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hUoZNbWoGr7zAHM3QDVdzhnWaP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64680A-67D0-4D2F-A0DB-3A98CD0FDE0A}">
  <a:tblStyle styleId="{3C64680A-67D0-4D2F-A0DB-3A98CD0FDE0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A1B61C1-A262-471B-A981-6F4963EFAA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Work left → See fonts times new roman , heading 14 and bold and text 12 and citations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Workflow adjust , algorithm both left , conclusio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680a01870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2680a01870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680a01870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2680a01870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680a01870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2680a01870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680a01870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2680a01870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f0403b3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0f0403b3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680a01870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2680a01870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f0403b30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0f0403b30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Case 3 and case 4 → Mayank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0f0403b30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20f0403b30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686d0d4b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2686d0d4b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680a01870_2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680a01870_2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Improvement = (No. of vehicles crossed in dynamic - no. of vehicles crossed in static) / </a:t>
            </a:r>
            <a:r>
              <a:rPr lang="en">
                <a:solidFill>
                  <a:schemeClr val="dk1"/>
                </a:solidFill>
              </a:rPr>
              <a:t>no. of vehicles crossed in static [considering same simulation time]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Total(D) - tells the number of vehicles passed using Dynamic Timer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Total(S) - Tells the number of vehicles passed using Static Timer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Simulation time for 3-way - 300 sec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Simulation time for 4-way - 400 sec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X-axis - Data points - Number of vehicles distributed on the lanes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Y- axis - Number of vehicles passed in specified simulation time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0f0403b30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0f0403b30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680a01870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2680a0187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Simulation time for 3-way - 300 sec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Simulation time for 4-way - 400 sec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X-axis - Data points - Number of vehicles distributed on the lanes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Y- axis - Number of vehicles passed in specified simulation time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32aef2ed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232aef2ed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680a01870_2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680a01870_2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680a01870_2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22680a01870_2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2680a01870_2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2680a01870_2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33beeea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233beeea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33beeeaf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233beeeaf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33beeeaf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233beeeaf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33beeea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233beeea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680a0187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2680a0187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680a01870_2_49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g22680a01870_2_490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Google Shape;137;g22680a01870_2_490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22680a01870_2_490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g22680a01870_2_490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g22680a01870_2_49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g22680a01870_2_49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Google Shape;142;g22680a01870_2_49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Google Shape;143;g22680a01870_2_4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g22680a01870_2_50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Google Shape;146;g22680a01870_2_50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g22680a01870_2_50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g22680a01870_2_50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g22680a01870_2_50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g22680a01870_2_50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g22680a01870_2_50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g22680a01870_2_50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g22680a01870_2_50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g22680a01870_2_50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g22680a01870_2_50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g22680a01870_2_50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g22680a01870_2_50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22680a01870_2_50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22680a01870_2_50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22680a01870_2_50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g22680a01870_2_5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22680a01870_2_50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22680a01870_2_50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g22680a01870_2_50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g22680a01870_2_5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g22680a01870_2_5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Google Shape;168;g22680a01870_2_5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g22680a01870_2_5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g22680a01870_2_5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g22680a01870_2_5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g22680a01870_2_5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g22680a01870_2_5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g22680a01870_2_5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g22680a01870_2_5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g22680a01870_2_5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g22680a01870_2_52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g22680a01870_2_52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g22680a01870_2_5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g22680a01870_2_53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Google Shape;183;g22680a01870_2_53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g22680a01870_2_53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g22680a01870_2_5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g22680a01870_2_5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g22680a01870_2_54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Google Shape;189;g22680a01870_2_5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g22680a01870_2_54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g22680a01870_2_54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g22680a01870_2_54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g22680a01870_2_5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g22680a01870_2_55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Google Shape;196;g22680a01870_2_55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22680a01870_2_55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22680a01870_2_55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g22680a01870_2_55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g22680a01870_2_55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g22680a01870_2_55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g22680a01870_2_55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22680a01870_2_55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22680a01870_2_55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22680a01870_2_5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22680a01870_2_55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22680a01870_2_55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22680a01870_2_55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22680a01870_2_55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22680a01870_2_55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22680a01870_2_55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22680a01870_2_55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22680a01870_2_55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g22680a01870_2_55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g22680a01870_2_5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g22680a01870_2_57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Google Shape;218;g22680a01870_2_57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g22680a01870_2_5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g22680a01870_2_57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g22680a01870_2_57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2" name="Google Shape;222;g22680a01870_2_57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g22680a01870_2_5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g22680a01870_2_58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Google Shape;226;g22680a01870_2_58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g22680a01870_2_58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g22680a01870_2_58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9" name="Google Shape;229;g22680a01870_2_5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g22680a01870_2_58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Google Shape;232;g22680a01870_2_58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22680a01870_2_5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g22680a01870_2_58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22680a01870_2_58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22680a01870_2_58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g22680a01870_2_58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g22680a01870_2_58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g22680a01870_2_58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22680a01870_2_58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22680a01870_2_58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g22680a01870_2_58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g22680a01870_2_58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g22680a01870_2_58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g22680a01870_2_58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g22680a01870_2_58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g22680a01870_2_58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g22680a01870_2_58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g22680a01870_2_58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g22680a01870_2_58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Google Shape;251;g22680a01870_2_58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2" name="Google Shape;252;g22680a01870_2_5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680a01870_2_6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8" name="Google Shape;28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2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6" name="Google Shape;36;p2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2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2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680a01870_2_4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g22680a01870_2_4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g22680a01870_2_4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3.gif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hyperlink" Target="https://lucid.app/lucidchart/da481439-add8-427c-961d-a613d765b8a9/edit?viewport_loc=-1003%2C-1560%2C7354%2C3637%2C0_0&amp;invitationId=inv_39c161de-745c-4dcd-b620-c50816653b4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JWUAe4XRLsdTJDYciM5yGhej6OUWoyyi/view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31.gif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ieeexplore.ieee.org/xpl/conhome/8743502/proceedin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tomtom.com/en_gb/traffic-index/ranking/" TargetMode="External"/><Relationship Id="rId4" Type="http://schemas.openxmlformats.org/officeDocument/2006/relationships/hyperlink" Target="https://www.pygame.org/wiki/about" TargetMode="External"/><Relationship Id="rId5" Type="http://schemas.openxmlformats.org/officeDocument/2006/relationships/hyperlink" Target="https://medium.com/@ODSC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ieeexplore.ieee.org/xpl/conhome/8743502/proceed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"/>
          <p:cNvSpPr txBox="1"/>
          <p:nvPr>
            <p:ph type="ctrTitle"/>
          </p:nvPr>
        </p:nvSpPr>
        <p:spPr>
          <a:xfrm>
            <a:off x="3700825" y="364550"/>
            <a:ext cx="4521000" cy="18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rPr b="1" lang="en" sz="2111">
                <a:latin typeface="Arial"/>
                <a:ea typeface="Arial"/>
                <a:cs typeface="Arial"/>
                <a:sym typeface="Arial"/>
              </a:rPr>
              <a:t>Major Project</a:t>
            </a:r>
            <a:endParaRPr b="1" sz="21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Rush Hour</a:t>
            </a:r>
            <a:endParaRPr b="1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341880"/>
              <a:buNone/>
            </a:pPr>
            <a:r>
              <a:rPr i="1" lang="en" sz="1300">
                <a:latin typeface="Arial"/>
                <a:ea typeface="Arial"/>
                <a:cs typeface="Arial"/>
                <a:sym typeface="Arial"/>
              </a:rPr>
              <a:t>IMPROVED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Traffic Control System (ITCS) to tackle heterogeneity of vehicles for green light timer computation using machine learning techniques.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0" name="Google Shape;260;p1"/>
          <p:cNvGraphicFramePr/>
          <p:nvPr/>
        </p:nvGraphicFramePr>
        <p:xfrm>
          <a:off x="5220025" y="2571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1866650"/>
                <a:gridCol w="1866650"/>
              </a:tblGrid>
              <a:tr h="289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Deepak Sharma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19103003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Rahul Jindal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19103033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Mayank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19103042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Raman Ailawadhi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19103061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1"/>
          <p:cNvSpPr txBox="1"/>
          <p:nvPr/>
        </p:nvSpPr>
        <p:spPr>
          <a:xfrm>
            <a:off x="5220025" y="2232038"/>
            <a:ext cx="17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FF00"/>
                </a:solidFill>
              </a:rPr>
              <a:t>Team Members :</a:t>
            </a:r>
            <a:endParaRPr i="0" sz="1400" u="none" cap="none" strike="noStrike">
              <a:solidFill>
                <a:srgbClr val="00FF00"/>
              </a:solidFill>
            </a:endParaRPr>
          </a:p>
        </p:txBody>
      </p:sp>
      <p:pic>
        <p:nvPicPr>
          <p:cNvPr id="262" name="Google Shape;262;p1"/>
          <p:cNvPicPr preferRelativeResize="0"/>
          <p:nvPr/>
        </p:nvPicPr>
        <p:blipFill rotWithShape="1">
          <a:blip r:embed="rId3">
            <a:alphaModFix amt="94000"/>
          </a:blip>
          <a:srcRect b="0" l="0" r="0" t="0"/>
          <a:stretch/>
        </p:blipFill>
        <p:spPr>
          <a:xfrm rot="-776880">
            <a:off x="278865" y="2526738"/>
            <a:ext cx="2861396" cy="22267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  <a:reflection blurRad="0" dir="5400000" dist="38100" endA="0" endPos="58999" fadeDir="5400012" kx="0" rotWithShape="0" algn="bl" stA="0" stPos="0" sy="-100000" ky="0"/>
          </a:effectLst>
        </p:spPr>
      </p:pic>
      <p:sp>
        <p:nvSpPr>
          <p:cNvPr id="263" name="Google Shape;263;p1"/>
          <p:cNvSpPr txBox="1"/>
          <p:nvPr/>
        </p:nvSpPr>
        <p:spPr>
          <a:xfrm>
            <a:off x="5220025" y="3625475"/>
            <a:ext cx="30018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Project </a:t>
            </a:r>
            <a:r>
              <a:rPr i="0" lang="en" sz="1400" u="none" cap="none" strike="noStrike">
                <a:solidFill>
                  <a:srgbClr val="00FF00"/>
                </a:solidFill>
              </a:rPr>
              <a:t>Mentor:</a:t>
            </a:r>
            <a:r>
              <a:rPr i="0" lang="en" sz="1400" u="none" cap="none" strike="noStrike">
                <a:solidFill>
                  <a:schemeClr val="lt1"/>
                </a:solidFill>
              </a:rPr>
              <a:t>  Dr. Sudesh Rani </a:t>
            </a:r>
            <a:endParaRPr i="0" sz="14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Further Guidance </a:t>
            </a:r>
            <a:r>
              <a:rPr lang="en">
                <a:solidFill>
                  <a:srgbClr val="00FF00"/>
                </a:solidFill>
              </a:rPr>
              <a:t>received</a:t>
            </a:r>
            <a:r>
              <a:rPr lang="en">
                <a:solidFill>
                  <a:srgbClr val="00FF00"/>
                </a:solidFill>
              </a:rPr>
              <a:t> form: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Dr. Sanjay Kumar Batish</a:t>
            </a:r>
            <a:br>
              <a:rPr i="0" lang="en" sz="1400" u="none" cap="none" strike="noStrike">
                <a:solidFill>
                  <a:schemeClr val="lt1"/>
                </a:solidFill>
              </a:rPr>
            </a:br>
            <a:r>
              <a:rPr i="0" lang="en" sz="1400" u="none" cap="none" strike="noStrike">
                <a:solidFill>
                  <a:schemeClr val="lt1"/>
                </a:solidFill>
              </a:rPr>
              <a:t>Mr. Prabhsimran Singh Bindra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Mr. Sushil Kumar</a:t>
            </a:r>
            <a:br>
              <a:rPr i="0" lang="en" sz="1400" u="none" cap="none" strike="noStrike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6500" y="-149750"/>
            <a:ext cx="1797500" cy="1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680a01870_2_47"/>
          <p:cNvSpPr txBox="1"/>
          <p:nvPr>
            <p:ph type="title"/>
          </p:nvPr>
        </p:nvSpPr>
        <p:spPr>
          <a:xfrm>
            <a:off x="856550" y="46450"/>
            <a:ext cx="7038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0" name="Google Shape;320;g22680a01870_2_47"/>
          <p:cNvGraphicFramePr/>
          <p:nvPr/>
        </p:nvGraphicFramePr>
        <p:xfrm>
          <a:off x="203025" y="54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597150"/>
                <a:gridCol w="2038200"/>
                <a:gridCol w="1694725"/>
                <a:gridCol w="4407850"/>
              </a:tblGrid>
              <a:tr h="583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8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13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Automatic Traffic Estimation Using Image Processing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Signal Processing, Image Processing and Pattern Recognition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Vol. 5, No. 4, December, 2012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stimating the size of traffic in highways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using image processing.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image of the highway is captured and used as a reference for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image enhancement.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Gamma correction and vehicle tracking (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background elimination and lane masking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) are applied to estimate the number of cars.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29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14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Image processing based Adaptive Traffic Control System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IOSR Journal of Electronics and Communication Engineering (IOSR-JECE)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ISSN: 2278-2834, ISBN: 2278-8735, PP: 33-37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U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ses cameras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mounted on traffic signals to detect the number of vehicles.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OpenCV and ML algorithms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are used to classify the vehicles based on their size and shape.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system utilizes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GSM technique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handle emergency vehicles and give them priority at the intersection.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680a01870_2_52"/>
          <p:cNvSpPr txBox="1"/>
          <p:nvPr>
            <p:ph type="title"/>
          </p:nvPr>
        </p:nvSpPr>
        <p:spPr>
          <a:xfrm>
            <a:off x="856550" y="46450"/>
            <a:ext cx="7038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6" name="Google Shape;326;g22680a01870_2_52"/>
          <p:cNvGraphicFramePr/>
          <p:nvPr/>
        </p:nvGraphicFramePr>
        <p:xfrm>
          <a:off x="124025" y="4952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597150"/>
                <a:gridCol w="2047925"/>
                <a:gridCol w="1753075"/>
                <a:gridCol w="4339775"/>
              </a:tblGrid>
              <a:tr h="59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0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15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Controlling Traffic Jam using Feature Detection and Object Detection Technique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IOSR Journal of Mechanical and Civil Engineering (IOSR-JMCE)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e-ISSN: 2278-1684, p-ISSN: 2320-334X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PP 07-13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system utilizes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cameras on traffic signals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detect traffic density and adjust signal timings accordingly.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Feature detection and object detection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techniques are used to process the captured images.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Canny edge detector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algorithm is used to highlight regions with high spatial derivatives.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Kadir and Brady's algorithm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is used to identify traffic density at a particular position using entropy and scale.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9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16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Adaptive Traffic Management For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Life Saving Services In Smart Cities”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Creative Research Thoughts (IJCRT), Volume 10, Issue 11 November 2022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Proposal to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update Google Maps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alert drivers about the presence of an ambulance.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GPS monitoring of ambulance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movement to find the shortest route to the hospital.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Drivers will receive an alert to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move to the left side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of the road to create a lane for the ambulance.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System will notify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traffic police to clear traffic jams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turn traffic lights green in advance.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680a01870_2_57"/>
          <p:cNvSpPr txBox="1"/>
          <p:nvPr>
            <p:ph type="title"/>
          </p:nvPr>
        </p:nvSpPr>
        <p:spPr>
          <a:xfrm>
            <a:off x="856550" y="4645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2" name="Google Shape;332;g22680a01870_2_57"/>
          <p:cNvGraphicFramePr/>
          <p:nvPr/>
        </p:nvGraphicFramePr>
        <p:xfrm>
          <a:off x="124025" y="592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609725"/>
                <a:gridCol w="2083950"/>
                <a:gridCol w="1471100"/>
                <a:gridCol w="4573150"/>
              </a:tblGrid>
              <a:tr h="59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89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17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Smart Ambulance with Traffic Control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Journal of Emerging Technologies and Innovative Research (JETIR), June 2020, Volume 7, Issue 6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Proposed an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Android app to control traffic signals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for ambulance movement.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Three components: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Android app for ambulance drivers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admins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 reader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and traffic signal with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Arduino Nano board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RFID-RC522 Wi-Fi module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.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App allows ambulance drivers to log in, register patient info, and track location. Admin can view driver details and ambulance requests.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89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18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Advance Alert for Ambulance Pass by using IOT for Smart City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Engineering Science and Computing, June 2017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Discusses using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IoT technology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improve healthcare and transportation in India.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Proposes a model to reduce deaths caused by traffic jams by notifying traffic signal systems or authorities in advance of the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arrival of an ambulance.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model uses a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client-server architecture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an Android/iOS application, with the server designed using PHP.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680a01870_2_29"/>
          <p:cNvSpPr txBox="1"/>
          <p:nvPr>
            <p:ph type="title"/>
          </p:nvPr>
        </p:nvSpPr>
        <p:spPr>
          <a:xfrm>
            <a:off x="1040800" y="142875"/>
            <a:ext cx="70389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Work Done Till Last Semester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2680a01870_2_29"/>
          <p:cNvSpPr txBox="1"/>
          <p:nvPr/>
        </p:nvSpPr>
        <p:spPr>
          <a:xfrm>
            <a:off x="2700300" y="2378150"/>
            <a:ext cx="6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g22680a01870_2_29"/>
          <p:cNvSpPr txBox="1"/>
          <p:nvPr/>
        </p:nvSpPr>
        <p:spPr>
          <a:xfrm>
            <a:off x="-205500" y="3158050"/>
            <a:ext cx="22104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i="0" lang="en" sz="1200" u="none" cap="none" strike="noStrike">
                <a:solidFill>
                  <a:schemeClr val="lt1"/>
                </a:solidFill>
              </a:rPr>
              <a:t>Reached out to Chandigarh SMART CITY Project Officials.</a:t>
            </a:r>
            <a:endParaRPr i="0" sz="1200" u="none" cap="none" strike="noStrike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i="0" lang="en" sz="1200" u="none" cap="none" strike="noStrike">
                <a:solidFill>
                  <a:schemeClr val="lt1"/>
                </a:solidFill>
              </a:rPr>
              <a:t>Discussed our idea and the problems they’re facing.</a:t>
            </a:r>
            <a:endParaRPr i="0" sz="1200" u="none" cap="none" strike="noStrike">
              <a:solidFill>
                <a:schemeClr val="lt1"/>
              </a:solidFill>
            </a:endParaRPr>
          </a:p>
        </p:txBody>
      </p:sp>
      <p:pic>
        <p:nvPicPr>
          <p:cNvPr id="340" name="Google Shape;340;g22680a01870_2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050" y="1622200"/>
            <a:ext cx="1381699" cy="124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2680a01870_2_29"/>
          <p:cNvPicPr preferRelativeResize="0"/>
          <p:nvPr/>
        </p:nvPicPr>
        <p:blipFill rotWithShape="1">
          <a:blip r:embed="rId4">
            <a:alphaModFix/>
          </a:blip>
          <a:srcRect b="-9878" l="0" r="-9878" t="0"/>
          <a:stretch/>
        </p:blipFill>
        <p:spPr>
          <a:xfrm>
            <a:off x="7435013" y="1246550"/>
            <a:ext cx="1072578" cy="113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2680a01870_2_29"/>
          <p:cNvSpPr txBox="1"/>
          <p:nvPr/>
        </p:nvSpPr>
        <p:spPr>
          <a:xfrm>
            <a:off x="7034100" y="2662400"/>
            <a:ext cx="18744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i="0" lang="en" sz="1200" u="none" cap="none" strike="noStrike">
                <a:solidFill>
                  <a:schemeClr val="lt1"/>
                </a:solidFill>
              </a:rPr>
              <a:t>Code written to analyze frames from a video and counting the no. of vehicles and of its type.</a:t>
            </a:r>
            <a:endParaRPr i="0" sz="12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</a:endParaRPr>
          </a:p>
        </p:txBody>
      </p:sp>
      <p:sp>
        <p:nvSpPr>
          <p:cNvPr id="343" name="Google Shape;343;g22680a01870_2_29"/>
          <p:cNvSpPr txBox="1"/>
          <p:nvPr/>
        </p:nvSpPr>
        <p:spPr>
          <a:xfrm>
            <a:off x="-85125" y="2865550"/>
            <a:ext cx="20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9900"/>
                </a:solidFill>
              </a:rPr>
              <a:t>Idea</a:t>
            </a:r>
            <a:r>
              <a:rPr b="1" i="0" lang="en" sz="1400" u="none" cap="none" strike="noStrike">
                <a:solidFill>
                  <a:srgbClr val="FF9900"/>
                </a:solidFill>
              </a:rPr>
              <a:t> Development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sp>
        <p:nvSpPr>
          <p:cNvPr id="344" name="Google Shape;344;g22680a01870_2_29"/>
          <p:cNvSpPr txBox="1"/>
          <p:nvPr/>
        </p:nvSpPr>
        <p:spPr>
          <a:xfrm>
            <a:off x="7353313" y="2335750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9900"/>
                </a:solidFill>
              </a:rPr>
              <a:t>ML Model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sp>
        <p:nvSpPr>
          <p:cNvPr id="345" name="Google Shape;345;g22680a01870_2_29"/>
          <p:cNvSpPr txBox="1"/>
          <p:nvPr/>
        </p:nvSpPr>
        <p:spPr>
          <a:xfrm>
            <a:off x="1980375" y="2778350"/>
            <a:ext cx="2754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i="0" lang="en" sz="1200" u="none" cap="none" strike="noStrike">
                <a:solidFill>
                  <a:schemeClr val="lt1"/>
                </a:solidFill>
              </a:rPr>
              <a:t>Created an algorithm to dynamically manage green signal timer.</a:t>
            </a:r>
            <a:endParaRPr i="0" sz="1200" u="none" cap="none" strike="noStrike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i="0" lang="en" sz="1200" u="none" cap="none" strike="noStrike">
                <a:solidFill>
                  <a:schemeClr val="lt1"/>
                </a:solidFill>
              </a:rPr>
              <a:t>Coded the algorithm.</a:t>
            </a:r>
            <a:endParaRPr i="0" sz="1200" u="none" cap="none" strike="noStrike">
              <a:solidFill>
                <a:schemeClr val="lt1"/>
              </a:solidFill>
            </a:endParaRPr>
          </a:p>
        </p:txBody>
      </p:sp>
      <p:sp>
        <p:nvSpPr>
          <p:cNvPr id="346" name="Google Shape;346;g22680a01870_2_29"/>
          <p:cNvSpPr txBox="1"/>
          <p:nvPr/>
        </p:nvSpPr>
        <p:spPr>
          <a:xfrm>
            <a:off x="4540000" y="3425900"/>
            <a:ext cx="2695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i="0" lang="en" sz="1200" u="none" cap="none" strike="noStrike">
                <a:solidFill>
                  <a:schemeClr val="lt1"/>
                </a:solidFill>
              </a:rPr>
              <a:t>Built a simulator with Pygame library to visualize our dynamic traffic management on randomly generated data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47" name="Google Shape;347;g22680a01870_2_29"/>
          <p:cNvSpPr txBox="1"/>
          <p:nvPr/>
        </p:nvSpPr>
        <p:spPr>
          <a:xfrm>
            <a:off x="2343775" y="2228050"/>
            <a:ext cx="235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9900"/>
                </a:solidFill>
              </a:rPr>
              <a:t>ITCS Algorithm Development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sp>
        <p:nvSpPr>
          <p:cNvPr id="348" name="Google Shape;348;g22680a01870_2_29"/>
          <p:cNvSpPr txBox="1"/>
          <p:nvPr/>
        </p:nvSpPr>
        <p:spPr>
          <a:xfrm>
            <a:off x="4933975" y="2865550"/>
            <a:ext cx="197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9900"/>
                </a:solidFill>
              </a:rPr>
              <a:t>Pygame Simulator Development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pic>
        <p:nvPicPr>
          <p:cNvPr id="349" name="Google Shape;349;g22680a01870_2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6001" y="1641200"/>
            <a:ext cx="1205374" cy="12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2680a01870_2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5600" y="1090612"/>
            <a:ext cx="1167375" cy="1167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0f0403b303_0_1"/>
          <p:cNvSpPr txBox="1"/>
          <p:nvPr>
            <p:ph type="title"/>
          </p:nvPr>
        </p:nvSpPr>
        <p:spPr>
          <a:xfrm>
            <a:off x="1052550" y="135400"/>
            <a:ext cx="70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Work Done This Sem Till Now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0f0403b303_0_1"/>
          <p:cNvSpPr txBox="1"/>
          <p:nvPr/>
        </p:nvSpPr>
        <p:spPr>
          <a:xfrm>
            <a:off x="2700300" y="2378150"/>
            <a:ext cx="6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g20f0403b303_0_1"/>
          <p:cNvSpPr txBox="1"/>
          <p:nvPr/>
        </p:nvSpPr>
        <p:spPr>
          <a:xfrm>
            <a:off x="1865450" y="2803750"/>
            <a:ext cx="2210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Implemented the ITCS Algorithm and Pygame Simulator using Raspberry Pi, Camera and LED’s</a:t>
            </a:r>
            <a:endParaRPr i="0" sz="1200" u="none" cap="none" strike="noStrike">
              <a:solidFill>
                <a:schemeClr val="lt1"/>
              </a:solidFill>
            </a:endParaRPr>
          </a:p>
        </p:txBody>
      </p:sp>
      <p:sp>
        <p:nvSpPr>
          <p:cNvPr id="358" name="Google Shape;358;g20f0403b303_0_1"/>
          <p:cNvSpPr txBox="1"/>
          <p:nvPr/>
        </p:nvSpPr>
        <p:spPr>
          <a:xfrm>
            <a:off x="1893450" y="2188150"/>
            <a:ext cx="20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Hardware Implementation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sp>
        <p:nvSpPr>
          <p:cNvPr id="359" name="Google Shape;359;g20f0403b303_0_1"/>
          <p:cNvSpPr txBox="1"/>
          <p:nvPr/>
        </p:nvSpPr>
        <p:spPr>
          <a:xfrm>
            <a:off x="3958950" y="3077225"/>
            <a:ext cx="25797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Introduction of trust score parameter which ranges from 0-1.</a:t>
            </a:r>
            <a:br>
              <a:rPr lang="en" sz="1200">
                <a:solidFill>
                  <a:schemeClr val="lt1"/>
                </a:solidFill>
              </a:rPr>
            </a:br>
            <a:endParaRPr i="0" sz="1200" u="none" cap="none" strike="noStrike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Real time traffic and congestion data is fetched through Google and Open Weather APIs.</a:t>
            </a:r>
            <a:endParaRPr i="0" sz="1200" u="none" cap="none" strike="noStrike">
              <a:solidFill>
                <a:schemeClr val="lt1"/>
              </a:solidFill>
            </a:endParaRPr>
          </a:p>
        </p:txBody>
      </p:sp>
      <p:sp>
        <p:nvSpPr>
          <p:cNvPr id="360" name="Google Shape;360;g20f0403b303_0_1"/>
          <p:cNvSpPr txBox="1"/>
          <p:nvPr/>
        </p:nvSpPr>
        <p:spPr>
          <a:xfrm>
            <a:off x="6326725" y="2778350"/>
            <a:ext cx="26958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Algorithm developed to provide green corridor to priority </a:t>
            </a:r>
            <a:r>
              <a:rPr lang="en" sz="1200">
                <a:solidFill>
                  <a:schemeClr val="lt1"/>
                </a:solidFill>
              </a:rPr>
              <a:t>vehicles.</a:t>
            </a:r>
            <a:endParaRPr sz="12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Priority</a:t>
            </a:r>
            <a:r>
              <a:rPr lang="en" sz="1200">
                <a:solidFill>
                  <a:schemeClr val="lt1"/>
                </a:solidFill>
              </a:rPr>
              <a:t> vehicles include ambulances, firetrucks and politicians.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61" name="Google Shape;361;g20f0403b303_0_1"/>
          <p:cNvSpPr txBox="1"/>
          <p:nvPr/>
        </p:nvSpPr>
        <p:spPr>
          <a:xfrm>
            <a:off x="4223638" y="2778350"/>
            <a:ext cx="25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Trust Score Feature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sp>
        <p:nvSpPr>
          <p:cNvPr id="362" name="Google Shape;362;g20f0403b303_0_1"/>
          <p:cNvSpPr txBox="1"/>
          <p:nvPr/>
        </p:nvSpPr>
        <p:spPr>
          <a:xfrm>
            <a:off x="6606725" y="2188150"/>
            <a:ext cx="23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Vehicle</a:t>
            </a:r>
            <a:r>
              <a:rPr b="1" lang="en">
                <a:solidFill>
                  <a:srgbClr val="FF9900"/>
                </a:solidFill>
              </a:rPr>
              <a:t> Prioritization system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pic>
        <p:nvPicPr>
          <p:cNvPr id="363" name="Google Shape;363;g20f0403b30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22" y="1163200"/>
            <a:ext cx="793350" cy="101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0f0403b303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313" y="1707563"/>
            <a:ext cx="1082394" cy="1012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5" name="Google Shape;365;g20f0403b303_0_1"/>
          <p:cNvPicPr preferRelativeResize="0"/>
          <p:nvPr/>
        </p:nvPicPr>
        <p:blipFill rotWithShape="1">
          <a:blip r:embed="rId5">
            <a:alphaModFix/>
          </a:blip>
          <a:srcRect b="13090" l="0" r="0" t="-13089"/>
          <a:stretch/>
        </p:blipFill>
        <p:spPr>
          <a:xfrm>
            <a:off x="6911725" y="1419919"/>
            <a:ext cx="1381699" cy="60718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0f0403b303_0_1"/>
          <p:cNvSpPr txBox="1"/>
          <p:nvPr/>
        </p:nvSpPr>
        <p:spPr>
          <a:xfrm>
            <a:off x="-205500" y="3158050"/>
            <a:ext cx="22104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i="0" lang="en" sz="1200" u="none" cap="none" strike="noStrike">
                <a:solidFill>
                  <a:schemeClr val="lt1"/>
                </a:solidFill>
              </a:rPr>
              <a:t>Reached out to </a:t>
            </a:r>
            <a:r>
              <a:rPr lang="en" sz="1200">
                <a:solidFill>
                  <a:schemeClr val="lt1"/>
                </a:solidFill>
              </a:rPr>
              <a:t>Ambulance Drivers outside Trauma Centre PGI</a:t>
            </a:r>
            <a:r>
              <a:rPr i="0" lang="en" sz="1200" u="none" cap="none" strike="noStrike">
                <a:solidFill>
                  <a:schemeClr val="lt1"/>
                </a:solidFill>
              </a:rPr>
              <a:t>.</a:t>
            </a:r>
            <a:endParaRPr i="0" sz="1200" u="none" cap="none" strike="noStrike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Multiple brainstorming sessions with our mentors</a:t>
            </a:r>
            <a:endParaRPr i="0" sz="1200" u="none" cap="none" strike="noStrike">
              <a:solidFill>
                <a:schemeClr val="lt1"/>
              </a:solidFill>
            </a:endParaRPr>
          </a:p>
        </p:txBody>
      </p:sp>
      <p:pic>
        <p:nvPicPr>
          <p:cNvPr id="367" name="Google Shape;367;g20f0403b303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050" y="1622200"/>
            <a:ext cx="1381699" cy="124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0f0403b303_0_1"/>
          <p:cNvSpPr txBox="1"/>
          <p:nvPr/>
        </p:nvSpPr>
        <p:spPr>
          <a:xfrm>
            <a:off x="-94850" y="2803750"/>
            <a:ext cx="20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9900"/>
                </a:solidFill>
              </a:rPr>
              <a:t>Idea Development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22680a01870_2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300" y="100975"/>
            <a:ext cx="3920376" cy="494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2680a01870_2_221"/>
          <p:cNvSpPr txBox="1"/>
          <p:nvPr>
            <p:ph idx="4294967295" type="title"/>
          </p:nvPr>
        </p:nvSpPr>
        <p:spPr>
          <a:xfrm>
            <a:off x="0" y="2683200"/>
            <a:ext cx="4319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WORKFLOW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f0403b303_0_35"/>
          <p:cNvSpPr txBox="1"/>
          <p:nvPr>
            <p:ph type="title"/>
          </p:nvPr>
        </p:nvSpPr>
        <p:spPr>
          <a:xfrm>
            <a:off x="871575" y="129450"/>
            <a:ext cx="71697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Priority Vehicle Algorithm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0f0403b303_0_35"/>
          <p:cNvSpPr txBox="1"/>
          <p:nvPr/>
        </p:nvSpPr>
        <p:spPr>
          <a:xfrm>
            <a:off x="2700300" y="2378150"/>
            <a:ext cx="6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g20f0403b303_0_35"/>
          <p:cNvSpPr txBox="1"/>
          <p:nvPr/>
        </p:nvSpPr>
        <p:spPr>
          <a:xfrm>
            <a:off x="409400" y="2757850"/>
            <a:ext cx="188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Case 1:</a:t>
            </a:r>
            <a:br>
              <a:rPr b="1" lang="en">
                <a:solidFill>
                  <a:srgbClr val="FF9900"/>
                </a:solidFill>
              </a:rPr>
            </a:br>
            <a:r>
              <a:rPr b="1" lang="en">
                <a:solidFill>
                  <a:srgbClr val="FF9900"/>
                </a:solidFill>
              </a:rPr>
              <a:t>PV at current green</a:t>
            </a:r>
            <a:endParaRPr b="1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signal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sp>
        <p:nvSpPr>
          <p:cNvPr id="382" name="Google Shape;382;g20f0403b303_0_35"/>
          <p:cNvSpPr txBox="1"/>
          <p:nvPr/>
        </p:nvSpPr>
        <p:spPr>
          <a:xfrm>
            <a:off x="4781650" y="2757850"/>
            <a:ext cx="206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Case 3:</a:t>
            </a:r>
            <a:br>
              <a:rPr b="1" lang="en">
                <a:solidFill>
                  <a:srgbClr val="FF9900"/>
                </a:solidFill>
              </a:rPr>
            </a:br>
            <a:r>
              <a:rPr b="1" lang="en">
                <a:solidFill>
                  <a:srgbClr val="FF9900"/>
                </a:solidFill>
              </a:rPr>
              <a:t>PV at current red</a:t>
            </a:r>
            <a:endParaRPr b="1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signal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sp>
        <p:nvSpPr>
          <p:cNvPr id="383" name="Google Shape;383;g20f0403b303_0_35"/>
          <p:cNvSpPr txBox="1"/>
          <p:nvPr/>
        </p:nvSpPr>
        <p:spPr>
          <a:xfrm>
            <a:off x="2626900" y="3326875"/>
            <a:ext cx="206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Case 2:</a:t>
            </a:r>
            <a:br>
              <a:rPr b="1" lang="en">
                <a:solidFill>
                  <a:srgbClr val="FF9900"/>
                </a:solidFill>
              </a:rPr>
            </a:br>
            <a:r>
              <a:rPr b="1" lang="en">
                <a:solidFill>
                  <a:srgbClr val="FF9900"/>
                </a:solidFill>
              </a:rPr>
              <a:t>PV at current yellow signal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sp>
        <p:nvSpPr>
          <p:cNvPr id="384" name="Google Shape;384;g20f0403b303_0_35"/>
          <p:cNvSpPr txBox="1"/>
          <p:nvPr/>
        </p:nvSpPr>
        <p:spPr>
          <a:xfrm>
            <a:off x="6975450" y="3326875"/>
            <a:ext cx="188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</a:rPr>
              <a:t>Case 4:</a:t>
            </a:r>
            <a:br>
              <a:rPr b="1" lang="en">
                <a:solidFill>
                  <a:srgbClr val="FF9900"/>
                </a:solidFill>
              </a:rPr>
            </a:br>
            <a:r>
              <a:rPr b="1" lang="en">
                <a:solidFill>
                  <a:srgbClr val="FF9900"/>
                </a:solidFill>
              </a:rPr>
              <a:t>PV at next green signal</a:t>
            </a:r>
            <a:endParaRPr b="1" i="0" sz="1400" u="none" cap="none" strike="noStrike">
              <a:solidFill>
                <a:srgbClr val="FF9900"/>
              </a:solidFill>
            </a:endParaRPr>
          </a:p>
        </p:txBody>
      </p:sp>
      <p:pic>
        <p:nvPicPr>
          <p:cNvPr id="385" name="Google Shape;385;g20f0403b303_0_35"/>
          <p:cNvPicPr preferRelativeResize="0"/>
          <p:nvPr/>
        </p:nvPicPr>
        <p:blipFill rotWithShape="1">
          <a:blip r:embed="rId3">
            <a:alphaModFix/>
          </a:blip>
          <a:srcRect b="22094" l="0" r="70602" t="0"/>
          <a:stretch/>
        </p:blipFill>
        <p:spPr>
          <a:xfrm>
            <a:off x="5506400" y="1162375"/>
            <a:ext cx="616000" cy="15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0f0403b303_0_35"/>
          <p:cNvPicPr preferRelativeResize="0"/>
          <p:nvPr/>
        </p:nvPicPr>
        <p:blipFill rotWithShape="1">
          <a:blip r:embed="rId3">
            <a:alphaModFix/>
          </a:blip>
          <a:srcRect b="22094" l="70603" r="0" t="0"/>
          <a:stretch/>
        </p:blipFill>
        <p:spPr>
          <a:xfrm>
            <a:off x="3317050" y="1731400"/>
            <a:ext cx="616000" cy="15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0f0403b303_0_35"/>
          <p:cNvPicPr preferRelativeResize="0"/>
          <p:nvPr/>
        </p:nvPicPr>
        <p:blipFill rotWithShape="1">
          <a:blip r:embed="rId3">
            <a:alphaModFix/>
          </a:blip>
          <a:srcRect b="22094" l="34985" r="35617" t="0"/>
          <a:stretch/>
        </p:blipFill>
        <p:spPr>
          <a:xfrm>
            <a:off x="1015750" y="1162375"/>
            <a:ext cx="616000" cy="15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0f0403b303_0_35"/>
          <p:cNvPicPr preferRelativeResize="0"/>
          <p:nvPr/>
        </p:nvPicPr>
        <p:blipFill rotWithShape="1">
          <a:blip r:embed="rId3">
            <a:alphaModFix/>
          </a:blip>
          <a:srcRect b="25747" l="35302" r="35299" t="-3653"/>
          <a:stretch/>
        </p:blipFill>
        <p:spPr>
          <a:xfrm>
            <a:off x="7313425" y="1701450"/>
            <a:ext cx="616000" cy="15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0f0403b303_0_35"/>
          <p:cNvPicPr preferRelativeResize="0"/>
          <p:nvPr/>
        </p:nvPicPr>
        <p:blipFill rotWithShape="1">
          <a:blip r:embed="rId3">
            <a:alphaModFix/>
          </a:blip>
          <a:srcRect b="22094" l="0" r="70602" t="0"/>
          <a:stretch/>
        </p:blipFill>
        <p:spPr>
          <a:xfrm>
            <a:off x="7929425" y="1780513"/>
            <a:ext cx="616000" cy="15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20f0403b303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975" y="47575"/>
            <a:ext cx="3417407" cy="466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0f0403b303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625" y="47577"/>
            <a:ext cx="3561075" cy="466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0f0403b303_0_86"/>
          <p:cNvSpPr txBox="1"/>
          <p:nvPr/>
        </p:nvSpPr>
        <p:spPr>
          <a:xfrm>
            <a:off x="723750" y="4806550"/>
            <a:ext cx="769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https://lucid.app/lucidchart/da481439-add8-427c-961d-a613d765b8a9/edit?viewport_loc=-1003%2C-1560%2C7354%2C3637%2C0_0&amp;invitationId=inv_39c161de-745c-4dcd-b620-c50816653b4e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686d0d4bc_1_2"/>
          <p:cNvSpPr txBox="1"/>
          <p:nvPr>
            <p:ph type="title"/>
          </p:nvPr>
        </p:nvSpPr>
        <p:spPr>
          <a:xfrm>
            <a:off x="2128575" y="48175"/>
            <a:ext cx="46245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g22686d0d4bc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625" y="928398"/>
            <a:ext cx="3938302" cy="29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2686d0d4bc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4025" y="928400"/>
            <a:ext cx="3938298" cy="29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2686d0d4bc_1_2"/>
          <p:cNvSpPr txBox="1"/>
          <p:nvPr/>
        </p:nvSpPr>
        <p:spPr>
          <a:xfrm>
            <a:off x="3706050" y="4132750"/>
            <a:ext cx="245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  </a:t>
            </a:r>
            <a:r>
              <a:rPr b="1" i="0" lang="en" sz="1600" u="none" cap="none" strike="noStrike">
                <a:solidFill>
                  <a:schemeClr val="lt1"/>
                </a:solidFill>
              </a:rPr>
              <a:t>Pygame Simulator</a:t>
            </a:r>
            <a:endParaRPr b="1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405" name="Google Shape;405;g22686d0d4bc_1_2"/>
          <p:cNvSpPr txBox="1"/>
          <p:nvPr/>
        </p:nvSpPr>
        <p:spPr>
          <a:xfrm>
            <a:off x="2043875" y="3938600"/>
            <a:ext cx="9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</a:rPr>
              <a:t>3 way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406" name="Google Shape;406;g22686d0d4bc_1_2"/>
          <p:cNvSpPr txBox="1"/>
          <p:nvPr/>
        </p:nvSpPr>
        <p:spPr>
          <a:xfrm>
            <a:off x="6380125" y="3938600"/>
            <a:ext cx="6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</a:rPr>
              <a:t>4 way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"/>
          <p:cNvSpPr txBox="1"/>
          <p:nvPr>
            <p:ph type="title"/>
          </p:nvPr>
        </p:nvSpPr>
        <p:spPr>
          <a:xfrm>
            <a:off x="2128575" y="48175"/>
            <a:ext cx="46245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"/>
          <p:cNvSpPr txBox="1"/>
          <p:nvPr/>
        </p:nvSpPr>
        <p:spPr>
          <a:xfrm>
            <a:off x="3669900" y="4621675"/>
            <a:ext cx="18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Pygame Simulator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3" name="Google Shape;41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25" y="627250"/>
            <a:ext cx="7287945" cy="403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680a01870_2_481"/>
          <p:cNvSpPr txBox="1"/>
          <p:nvPr>
            <p:ph type="title"/>
          </p:nvPr>
        </p:nvSpPr>
        <p:spPr>
          <a:xfrm>
            <a:off x="1068900" y="165150"/>
            <a:ext cx="70389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ABOUT THE TOPIC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0" name="Google Shape;270;g22680a01870_2_481"/>
          <p:cNvGraphicFramePr/>
          <p:nvPr/>
        </p:nvGraphicFramePr>
        <p:xfrm>
          <a:off x="994025" y="1010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{0A1B61C1-A262-471B-A981-6F4963EFAA1B}</a:tableStyleId>
              </a:tblPr>
              <a:tblGrid>
                <a:gridCol w="3891875"/>
                <a:gridCol w="38918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</a:rPr>
                        <a:t>Existing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 Traffic Detection System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</a:rPr>
                        <a:t>Rush Hour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I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nductive Loop oriented.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C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amera Oriented.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6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pproximates the number of vehicles using the queue length formed by the vehicles.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O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bserves number as well as the types of vehicles for heterogeneous traffic management.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3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No 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information given to drivers on </a:t>
                      </a: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trustworthiness 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of different paths.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0-1 </a:t>
                      </a: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TRUST SCORE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 value shown to drivers at all junctions to convey which path </a:t>
                      </a: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is trustworthy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N</a:t>
                      </a: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o system for prioritized green corridor.</a:t>
                      </a:r>
                      <a:endParaRPr sz="13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P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rioritized </a:t>
                      </a: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green corridor for emergency vehicles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 like ambulance and fire brigade.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"/>
          <p:cNvSpPr txBox="1"/>
          <p:nvPr>
            <p:ph type="title"/>
          </p:nvPr>
        </p:nvSpPr>
        <p:spPr>
          <a:xfrm>
            <a:off x="2128575" y="48175"/>
            <a:ext cx="4624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800" y="563675"/>
            <a:ext cx="7423149" cy="41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9"/>
          <p:cNvSpPr txBox="1"/>
          <p:nvPr/>
        </p:nvSpPr>
        <p:spPr>
          <a:xfrm>
            <a:off x="3542325" y="4743300"/>
            <a:ext cx="25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</a:rPr>
              <a:t>YOLO Model Output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 txBox="1"/>
          <p:nvPr>
            <p:ph type="title"/>
          </p:nvPr>
        </p:nvSpPr>
        <p:spPr>
          <a:xfrm>
            <a:off x="1068900" y="133125"/>
            <a:ext cx="7038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Results And Inferences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0"/>
          <p:cNvSpPr txBox="1"/>
          <p:nvPr>
            <p:ph idx="1" type="body"/>
          </p:nvPr>
        </p:nvSpPr>
        <p:spPr>
          <a:xfrm>
            <a:off x="1045075" y="1019150"/>
            <a:ext cx="5678100" cy="27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P(i) indicates the traffic density, where the sum of all the P(i) is equal to one.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Lane(i) indicates the number of vehicles crossed from that lane.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Total(S) indicates the total number of vehicles crossed from all the lanes considering the static system.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Total(D) indicates the total number of vehicles crossed from all the lanes considering the dynamic system.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Improvement indicates the percentage improvement considering the dynamic system over the static system.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Data points indicate the number of the test case.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"/>
          <p:cNvSpPr txBox="1"/>
          <p:nvPr>
            <p:ph type="title"/>
          </p:nvPr>
        </p:nvSpPr>
        <p:spPr>
          <a:xfrm>
            <a:off x="1281950" y="132675"/>
            <a:ext cx="6917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1"/>
          <p:cNvSpPr txBox="1"/>
          <p:nvPr/>
        </p:nvSpPr>
        <p:spPr>
          <a:xfrm rot="-5400000">
            <a:off x="-575425" y="2522200"/>
            <a:ext cx="24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accent2"/>
                </a:solidFill>
              </a:rPr>
              <a:t>3 - WAY SYSTEM</a:t>
            </a:r>
            <a:endParaRPr b="1" i="0" u="none" cap="none" strike="noStrike">
              <a:solidFill>
                <a:schemeClr val="accent2"/>
              </a:solidFill>
            </a:endParaRPr>
          </a:p>
        </p:txBody>
      </p:sp>
      <p:sp>
        <p:nvSpPr>
          <p:cNvPr id="433" name="Google Shape;433;p11"/>
          <p:cNvSpPr txBox="1"/>
          <p:nvPr/>
        </p:nvSpPr>
        <p:spPr>
          <a:xfrm>
            <a:off x="1990050" y="632775"/>
            <a:ext cx="20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</a:rPr>
              <a:t>Dynamic System</a:t>
            </a:r>
            <a:endParaRPr b="1" i="0" sz="1400" u="none" cap="none" strike="noStrike">
              <a:solidFill>
                <a:schemeClr val="accent2"/>
              </a:solidFill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5153475" y="632775"/>
            <a:ext cx="19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</a:rPr>
              <a:t>Static System</a:t>
            </a:r>
            <a:endParaRPr b="1" i="0" sz="1400" u="none" cap="none" strike="noStrike">
              <a:solidFill>
                <a:schemeClr val="accent2"/>
              </a:solidFill>
            </a:endParaRPr>
          </a:p>
        </p:txBody>
      </p:sp>
      <p:pic>
        <p:nvPicPr>
          <p:cNvPr id="435" name="Google Shape;4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400" y="1065700"/>
            <a:ext cx="7633626" cy="39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4"/>
          <p:cNvSpPr txBox="1"/>
          <p:nvPr>
            <p:ph type="title"/>
          </p:nvPr>
        </p:nvSpPr>
        <p:spPr>
          <a:xfrm>
            <a:off x="1185250" y="116450"/>
            <a:ext cx="70389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4"/>
          <p:cNvSpPr txBox="1"/>
          <p:nvPr/>
        </p:nvSpPr>
        <p:spPr>
          <a:xfrm rot="-5400000">
            <a:off x="-891500" y="2512050"/>
            <a:ext cx="311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</a:rPr>
              <a:t>4 - WAY SYSTEM</a:t>
            </a:r>
            <a:endParaRPr b="1" i="0" sz="1500" u="none" cap="none" strike="noStrike">
              <a:solidFill>
                <a:schemeClr val="accent2"/>
              </a:solidFill>
            </a:endParaRPr>
          </a:p>
        </p:txBody>
      </p:sp>
      <p:sp>
        <p:nvSpPr>
          <p:cNvPr id="442" name="Google Shape;442;p14"/>
          <p:cNvSpPr txBox="1"/>
          <p:nvPr/>
        </p:nvSpPr>
        <p:spPr>
          <a:xfrm>
            <a:off x="1857375" y="614450"/>
            <a:ext cx="16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</a:rPr>
              <a:t>Dynamic System</a:t>
            </a:r>
            <a:endParaRPr b="1" i="0" sz="1400" u="none" cap="none" strike="noStrike">
              <a:solidFill>
                <a:schemeClr val="accent2"/>
              </a:solidFill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5265975" y="614450"/>
            <a:ext cx="16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</a:rPr>
              <a:t>Static System</a:t>
            </a:r>
            <a:endParaRPr b="1" i="0" sz="1400" u="none" cap="none" strike="noStrike">
              <a:solidFill>
                <a:schemeClr val="accent2"/>
              </a:solidFill>
            </a:endParaRPr>
          </a:p>
        </p:txBody>
      </p:sp>
      <p:pic>
        <p:nvPicPr>
          <p:cNvPr id="444" name="Google Shape;4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250" y="1063550"/>
            <a:ext cx="7693401" cy="3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 txBox="1"/>
          <p:nvPr>
            <p:ph type="title"/>
          </p:nvPr>
        </p:nvSpPr>
        <p:spPr>
          <a:xfrm>
            <a:off x="953125" y="195100"/>
            <a:ext cx="703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65050"/>
            <a:ext cx="4322709" cy="2797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8925" y="1765050"/>
            <a:ext cx="4322674" cy="27973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16"/>
          <p:cNvSpPr txBox="1"/>
          <p:nvPr/>
        </p:nvSpPr>
        <p:spPr>
          <a:xfrm>
            <a:off x="1454375" y="1267400"/>
            <a:ext cx="17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accent2"/>
                </a:solidFill>
              </a:rPr>
              <a:t>3 - Way System</a:t>
            </a:r>
            <a:endParaRPr b="1" i="0" u="none" cap="none" strike="noStrike">
              <a:solidFill>
                <a:schemeClr val="accent2"/>
              </a:solidFill>
            </a:endParaRPr>
          </a:p>
        </p:txBody>
      </p:sp>
      <p:sp>
        <p:nvSpPr>
          <p:cNvPr id="453" name="Google Shape;453;p16"/>
          <p:cNvSpPr txBox="1"/>
          <p:nvPr/>
        </p:nvSpPr>
        <p:spPr>
          <a:xfrm>
            <a:off x="5886600" y="1267400"/>
            <a:ext cx="20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accent2"/>
                </a:solidFill>
              </a:rPr>
              <a:t>4 - Way System</a:t>
            </a:r>
            <a:endParaRPr b="1" i="0" u="none" cap="none" strike="noStrike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0f0403b303_0_58"/>
          <p:cNvSpPr txBox="1"/>
          <p:nvPr>
            <p:ph type="title"/>
          </p:nvPr>
        </p:nvSpPr>
        <p:spPr>
          <a:xfrm>
            <a:off x="1224650" y="54150"/>
            <a:ext cx="6878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Trust Score Parameters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g20f0403b303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5625"/>
            <a:ext cx="2617750" cy="43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0f0403b30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042" y="585625"/>
            <a:ext cx="2670208" cy="4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0f0403b30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160" y="585625"/>
            <a:ext cx="3067140" cy="43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680a01870_2_75"/>
          <p:cNvSpPr txBox="1"/>
          <p:nvPr>
            <p:ph type="title"/>
          </p:nvPr>
        </p:nvSpPr>
        <p:spPr>
          <a:xfrm>
            <a:off x="1161800" y="74525"/>
            <a:ext cx="70389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g22680a01870_2_75" title="20230324_14042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900" y="659750"/>
            <a:ext cx="5786200" cy="43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32aef2eda_0_163"/>
          <p:cNvSpPr txBox="1"/>
          <p:nvPr>
            <p:ph type="title"/>
          </p:nvPr>
        </p:nvSpPr>
        <p:spPr>
          <a:xfrm>
            <a:off x="1146900" y="102650"/>
            <a:ext cx="7038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Hardware and Technologies Used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232aef2eda_0_163"/>
          <p:cNvSpPr txBox="1"/>
          <p:nvPr/>
        </p:nvSpPr>
        <p:spPr>
          <a:xfrm>
            <a:off x="1146900" y="3087525"/>
            <a:ext cx="15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Simulation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474" name="Google Shape;474;g2232aef2eda_0_163"/>
          <p:cNvSpPr txBox="1"/>
          <p:nvPr/>
        </p:nvSpPr>
        <p:spPr>
          <a:xfrm>
            <a:off x="4188825" y="1832075"/>
            <a:ext cx="10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ML Model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475" name="Google Shape;475;g2232aef2eda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138" y="1217813"/>
            <a:ext cx="1127175" cy="48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232aef2eda_0_163"/>
          <p:cNvPicPr preferRelativeResize="0"/>
          <p:nvPr/>
        </p:nvPicPr>
        <p:blipFill rotWithShape="1">
          <a:blip r:embed="rId4">
            <a:alphaModFix/>
          </a:blip>
          <a:srcRect b="0" l="21136" r="20394" t="0"/>
          <a:stretch/>
        </p:blipFill>
        <p:spPr>
          <a:xfrm>
            <a:off x="4288625" y="3271158"/>
            <a:ext cx="835548" cy="8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232aef2eda_0_163"/>
          <p:cNvPicPr preferRelativeResize="0"/>
          <p:nvPr/>
        </p:nvPicPr>
        <p:blipFill rotWithShape="1">
          <a:blip r:embed="rId5">
            <a:alphaModFix/>
          </a:blip>
          <a:srcRect b="7509" l="0" r="0" t="-7509"/>
          <a:stretch/>
        </p:blipFill>
        <p:spPr>
          <a:xfrm>
            <a:off x="713102" y="2175527"/>
            <a:ext cx="2237113" cy="8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232aef2eda_0_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647" y="967613"/>
            <a:ext cx="1198500" cy="86501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232aef2eda_0_163"/>
          <p:cNvSpPr txBox="1"/>
          <p:nvPr/>
        </p:nvSpPr>
        <p:spPr>
          <a:xfrm>
            <a:off x="6986700" y="2377375"/>
            <a:ext cx="11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g2232aef2eda_0_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6975" y="2319624"/>
            <a:ext cx="767900" cy="7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2232aef2eda_0_163"/>
          <p:cNvSpPr txBox="1"/>
          <p:nvPr/>
        </p:nvSpPr>
        <p:spPr>
          <a:xfrm>
            <a:off x="6986700" y="3087525"/>
            <a:ext cx="14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Raspberry Pi 4</a:t>
            </a:r>
            <a:endParaRPr b="1"/>
          </a:p>
        </p:txBody>
      </p:sp>
      <p:sp>
        <p:nvSpPr>
          <p:cNvPr id="482" name="Google Shape;482;g2232aef2eda_0_163"/>
          <p:cNvSpPr txBox="1"/>
          <p:nvPr/>
        </p:nvSpPr>
        <p:spPr>
          <a:xfrm>
            <a:off x="4025850" y="4117425"/>
            <a:ext cx="16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ITCS Algorithm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8"/>
          <p:cNvSpPr txBox="1"/>
          <p:nvPr>
            <p:ph type="title"/>
          </p:nvPr>
        </p:nvSpPr>
        <p:spPr>
          <a:xfrm>
            <a:off x="929375" y="123650"/>
            <a:ext cx="7038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8"/>
          <p:cNvSpPr txBox="1"/>
          <p:nvPr>
            <p:ph idx="1" type="body"/>
          </p:nvPr>
        </p:nvSpPr>
        <p:spPr>
          <a:xfrm>
            <a:off x="1027250" y="1064400"/>
            <a:ext cx="76260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Implementing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Priority Vehicle Algorithms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into Pygame Simulator.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App development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for priority vehicle drivers to communicate with the system.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Drafting and publishing a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research paper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Adding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hotspot variables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to trust score algorithm.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Analyzing the model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in real time to improvise ITCS and trust score algorithms.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/>
          <p:nvPr>
            <p:ph type="title"/>
          </p:nvPr>
        </p:nvSpPr>
        <p:spPr>
          <a:xfrm>
            <a:off x="1017150" y="130125"/>
            <a:ext cx="7109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7"/>
          <p:cNvSpPr txBox="1"/>
          <p:nvPr>
            <p:ph idx="1" type="body"/>
          </p:nvPr>
        </p:nvSpPr>
        <p:spPr>
          <a:xfrm>
            <a:off x="959775" y="924050"/>
            <a:ext cx="7905600" cy="3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proposed system sets the green signal time adaptively according to the traffic density at the signal and ensures that the direction with more traffic is allotted a green signal for a longer duration of time as compared to the direction with lesser traffic which also took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heterogeneity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of vehicles into consideration.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system shows about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24.52%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improvement for 4 lane roads and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13.61%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for 3 lane roads over the current system in terms of the number of vehicles crossing the intersection in a given time frame, which is a significant improvement.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e have successfully implemented a hardware system using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Raspberry Pi 4 and LEDs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We have also introduced a new feature, the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Trust Score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which ranges from 0 to 1 and is evaluated using real-time information on traffic and weather obtained through Google and OpenWeather APIs.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This system can significantly reduce the time taken for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emergency vehicles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to reach their destination, potentially saving many lives.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680a01870_2_611"/>
          <p:cNvSpPr txBox="1"/>
          <p:nvPr>
            <p:ph type="ctrTitle"/>
          </p:nvPr>
        </p:nvSpPr>
        <p:spPr>
          <a:xfrm>
            <a:off x="127550" y="165000"/>
            <a:ext cx="8756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OBJECTIVES AND PROBLEM STATEMENT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2680a01870_2_611"/>
          <p:cNvSpPr txBox="1"/>
          <p:nvPr/>
        </p:nvSpPr>
        <p:spPr>
          <a:xfrm>
            <a:off x="2813375" y="767100"/>
            <a:ext cx="6121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rgbClr val="FF9900"/>
                </a:solidFill>
              </a:rPr>
              <a:t>To study</a:t>
            </a:r>
            <a:r>
              <a:rPr lang="en">
                <a:solidFill>
                  <a:schemeClr val="lt1"/>
                </a:solidFill>
              </a:rPr>
              <a:t> the existing traffic control systems and the techniques used to regulate traffic.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rgbClr val="FF9900"/>
                </a:solidFill>
              </a:rPr>
              <a:t>To design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a system to provide green corridor to priority vehicles and an algorithm to provide trust score for each lane.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rgbClr val="FF9900"/>
                </a:solidFill>
              </a:rPr>
              <a:t>To implement</a:t>
            </a:r>
            <a:r>
              <a:rPr lang="en">
                <a:solidFill>
                  <a:schemeClr val="lt1"/>
                </a:solidFill>
              </a:rPr>
              <a:t> the Improved Traffic Control System (ITCS) in PyGame and Raspberry Pi.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rgbClr val="FF9900"/>
                </a:solidFill>
              </a:rPr>
              <a:t>To analyse</a:t>
            </a:r>
            <a:r>
              <a:rPr lang="en">
                <a:solidFill>
                  <a:schemeClr val="lt1"/>
                </a:solidFill>
              </a:rPr>
              <a:t> the model in real time </a:t>
            </a:r>
            <a:r>
              <a:rPr lang="en">
                <a:solidFill>
                  <a:schemeClr val="lt1"/>
                </a:solidFill>
              </a:rPr>
              <a:t>to improvise ITCS and trust score algorithms.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g22680a01870_2_611"/>
          <p:cNvSpPr txBox="1"/>
          <p:nvPr/>
        </p:nvSpPr>
        <p:spPr>
          <a:xfrm>
            <a:off x="686175" y="3449400"/>
            <a:ext cx="612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PROBLEM STATEMENT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78" name="Google Shape;278;g22680a01870_2_611"/>
          <p:cNvSpPr txBox="1"/>
          <p:nvPr/>
        </p:nvSpPr>
        <p:spPr>
          <a:xfrm>
            <a:off x="1158350" y="3753300"/>
            <a:ext cx="61212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2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2">
                <a:solidFill>
                  <a:schemeClr val="lt1"/>
                </a:solidFill>
              </a:rPr>
              <a:t>“IMPROVED Traffic Control System (ITCS) to tackle heterogeneity of vehicles for green light timer computation an</a:t>
            </a:r>
            <a:r>
              <a:rPr lang="en" sz="1322">
                <a:solidFill>
                  <a:schemeClr val="lt1"/>
                </a:solidFill>
              </a:rPr>
              <a:t>d providing</a:t>
            </a:r>
            <a:r>
              <a:rPr lang="en" sz="1322">
                <a:solidFill>
                  <a:schemeClr val="lt1"/>
                </a:solidFill>
              </a:rPr>
              <a:t> green corridor to priority vehicles and trust score for every lane“</a:t>
            </a:r>
            <a:endParaRPr sz="1322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680a01870_2_743"/>
          <p:cNvSpPr txBox="1"/>
          <p:nvPr>
            <p:ph type="title"/>
          </p:nvPr>
        </p:nvSpPr>
        <p:spPr>
          <a:xfrm>
            <a:off x="1224650" y="54150"/>
            <a:ext cx="6878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2680a01870_2_743"/>
          <p:cNvSpPr txBox="1"/>
          <p:nvPr>
            <p:ph idx="1" type="body"/>
          </p:nvPr>
        </p:nvSpPr>
        <p:spPr>
          <a:xfrm>
            <a:off x="972775" y="561750"/>
            <a:ext cx="81426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949"/>
              <a:buNone/>
            </a:pPr>
            <a:r>
              <a:rPr lang="en" sz="1446">
                <a:latin typeface="Arial"/>
                <a:ea typeface="Arial"/>
                <a:cs typeface="Arial"/>
                <a:sym typeface="Arial"/>
              </a:rPr>
              <a:t>[1] Application of Image Processing In Road Traffic Control, International Journal of Advanced Research Trends in Engineering and Technology (IJARTET), Vol. 2, Issue 4, April 2015 </a:t>
            </a:r>
            <a:endParaRPr sz="144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949"/>
              <a:buNone/>
            </a:pPr>
            <a:r>
              <a:rPr lang="en" sz="1446">
                <a:latin typeface="Arial"/>
                <a:ea typeface="Arial"/>
                <a:cs typeface="Arial"/>
                <a:sym typeface="Arial"/>
              </a:rPr>
              <a:t>[2] Traffic Light Control and Violation Detection Using Image Processing, IOSR Journal of Engineering (IOSRJEN), vol. 08, no. 4, 2018, pp. 23-27</a:t>
            </a:r>
            <a:endParaRPr sz="144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949"/>
              <a:buNone/>
            </a:pPr>
            <a:r>
              <a:rPr lang="en" sz="1446">
                <a:latin typeface="Arial"/>
                <a:ea typeface="Arial"/>
                <a:cs typeface="Arial"/>
                <a:sym typeface="Arial"/>
              </a:rPr>
              <a:t>[3] Qmulus – A Cloud Driven GPS Based Tracking System for Real-Time Traffic Routing, IOSR Journal of Electronics and Communication Engineering (IOSR-JECE), Vol:1, No:1, 2013</a:t>
            </a:r>
            <a:endParaRPr sz="144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949"/>
              <a:buNone/>
            </a:pPr>
            <a:r>
              <a:rPr lang="en" sz="1446">
                <a:latin typeface="Arial"/>
                <a:ea typeface="Arial"/>
                <a:cs typeface="Arial"/>
                <a:sym typeface="Arial"/>
              </a:rPr>
              <a:t>[4] Real Time Traffic Light Control Using Image Processing, Indian Journal of Computer Science and Engineering (IJCSE), Vol:2, No:1, 2011</a:t>
            </a:r>
            <a:endParaRPr sz="144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949"/>
              <a:buNone/>
            </a:pPr>
            <a:r>
              <a:rPr lang="en" sz="1446">
                <a:latin typeface="Arial"/>
                <a:ea typeface="Arial"/>
                <a:cs typeface="Arial"/>
                <a:sym typeface="Arial"/>
              </a:rPr>
              <a:t>[5] IoT-based Traffic Signal Control for ambulance, International Journal of Engineering and Advanced Technology (IJEAT) ISSN: 2249-8958 (Online), Volume-9 Issue-3, February 2020</a:t>
            </a:r>
            <a:endParaRPr sz="144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949"/>
              <a:buNone/>
            </a:pPr>
            <a:r>
              <a:rPr lang="en" sz="1446">
                <a:latin typeface="Arial"/>
                <a:ea typeface="Arial"/>
                <a:cs typeface="Arial"/>
                <a:sym typeface="Arial"/>
              </a:rPr>
              <a:t>[6] Smart Traffic Management System, International Journal of Research Publication and Reviews Vol (2) Issue (2) (2021) Page 226-228</a:t>
            </a:r>
            <a:endParaRPr sz="144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949"/>
              <a:buNone/>
            </a:pPr>
            <a:r>
              <a:rPr lang="en" sz="1446">
                <a:latin typeface="Arial"/>
                <a:ea typeface="Arial"/>
                <a:cs typeface="Arial"/>
                <a:sym typeface="Arial"/>
              </a:rPr>
              <a:t>[7] Study Of Automatic Traffic Signal System For Chandigarh, International Journal Of Engineering Sciences &amp; Research Technology, (I2or), Publication Impact Factor: 3.785, July, 2015</a:t>
            </a:r>
            <a:endParaRPr sz="144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949"/>
              <a:buNone/>
            </a:pPr>
            <a:r>
              <a:rPr lang="en" sz="1446">
                <a:latin typeface="Arial"/>
                <a:ea typeface="Arial"/>
                <a:cs typeface="Arial"/>
                <a:sym typeface="Arial"/>
              </a:rPr>
              <a:t>[8] Intelligent Traffic Management Systems: A Review, International Journal For Innovative Research In Science &amp; Technology, Volume 2, Issue 09, February 2016</a:t>
            </a:r>
            <a:endParaRPr sz="144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949"/>
              <a:buNone/>
            </a:pPr>
            <a:r>
              <a:rPr lang="en" sz="1446">
                <a:latin typeface="Arial"/>
                <a:ea typeface="Arial"/>
                <a:cs typeface="Arial"/>
                <a:sym typeface="Arial"/>
              </a:rPr>
              <a:t>[9] Smart Traffic Light based on IoT and mBaaS using High Priority Vehicles Method, </a:t>
            </a:r>
            <a:r>
              <a:rPr lang="en" sz="1446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2018 5th International Conference on Electrical Engineering, Computer Science and Informatics (EECSI)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2680a01870_2_748"/>
          <p:cNvSpPr txBox="1"/>
          <p:nvPr>
            <p:ph type="title"/>
          </p:nvPr>
        </p:nvSpPr>
        <p:spPr>
          <a:xfrm>
            <a:off x="1224650" y="54150"/>
            <a:ext cx="6878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2680a01870_2_748"/>
          <p:cNvSpPr txBox="1"/>
          <p:nvPr>
            <p:ph idx="1" type="body"/>
          </p:nvPr>
        </p:nvSpPr>
        <p:spPr>
          <a:xfrm>
            <a:off x="1080175" y="651075"/>
            <a:ext cx="7909200" cy="4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[10] Ambulance Detection and Traffic Control System, International Research Journal of Engineering and Technology (IRJET), Volume: 06 Issue: 04, Apr 2019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[11] Design of Intelligent Ambulance and Traffic Control, International Journal of Innovative Technology and Exploring Engineering (IJITEE) ISSN: 2278-3075 (Online), Volume-2 Issue-5, April 2013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[12] Smart Traffic Control System Using RFID, International Research Journal of Engineering and Technology (IRJET), Volume: 07 Issue: 03, Mar 2020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[13] Automatic Traffic Estimation Using Image Processing, International Journal of Signal Processing, Image Processing and Pattern Recognition Vol. 5, No. 4, December, 2012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[14] Image processing based Adaptive Traffic Control System, IOSR Journal of Electronics and Communication Engineering (IOSR-JECE) ISSN: 2278-2834, ISBN: 2278-8735, PP: 33-37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[15] Controlling Traffic Jam using Feature Detection and Object Detection Technique, IOSR Journal of Mechanical and Civil Engineering (IOSR-JMCE)e-ISSN: 2278-1684, p-ISSN: 2320-334XPP 07-13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[16] Adaptive Traffic Management For Life Saving Services In Smart Cities, International Journal of Creative Research Thoughts (IJCRT), Volume 10, Issue 11 November 2022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[17] Smart Ambulance with Traffic Control, Journal of Emerging Technologies and Innovative Research (JETIR), June 2020, Volume 7, Issue 6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[18] Advance Alert for Ambulance Pass by using IOT for Smart City, International Journal of Engineering Science and Computing, June 2017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9"/>
          <p:cNvSpPr txBox="1"/>
          <p:nvPr>
            <p:ph type="title"/>
          </p:nvPr>
        </p:nvSpPr>
        <p:spPr>
          <a:xfrm>
            <a:off x="1224650" y="-54450"/>
            <a:ext cx="68784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9"/>
          <p:cNvSpPr txBox="1"/>
          <p:nvPr>
            <p:ph idx="1" type="body"/>
          </p:nvPr>
        </p:nvSpPr>
        <p:spPr>
          <a:xfrm>
            <a:off x="980525" y="372500"/>
            <a:ext cx="7909200" cy="45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[19] Khushi, "Smart Control of Traffic Light System using Image Processing," 2017 International Conference on Current Trends in Computer, Electrical, Electronics and Communication (CTCEEC), Mysore, 2017, pp. 99-103, doi: 10.1109/CTCEEC.2017.8454966. 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[20] A. Vogel, I. Oremović, R. Šimić and E. Ivanjko, "Improving Traffic Light Control by Means of Fuzzy Logic," 2018 International Symposium ELMAR, Zadar, 2018, pp. 51-56, doi: 10.23919/ELMAR.2018.8534692. 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[21] A. A. Zaid, Y. Suhweil and M. A. Yaman, "Smart controlling for traffic light time," 2017 IEEE Jordan Conference on Applied Electrical Engineering and Computing Technologies (AEECT), Aqaba, 2017, pp. 1-5, doi: 10.1109/AEECT.2017.8257768. 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[22] A. Kanungo, A. Sharma and C. Singla, "Smart traffic lights switching and traffic density calculation using video processing," 2014 Recent Advances in Engineering and Computational Sciences (RAECS), Chandigarh, 2014, pp. 1-6, doi: 10.1109/RAECS.2014.6799542. 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[23] Siddharth Srivastava, Subhadeep Chakraborty, Raj Kamal, Rahil, Minocha, “Adaptive traffic light timer controller” , IIT KANPUR, NERD MAGAZINE.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[24] TomTom.com, 'Tom Tom World Traffic Index', 2019. [Online]. Available: </a:t>
            </a:r>
            <a:r>
              <a:rPr lang="en" sz="11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https://www.tomtom.com/en_gb/traffic-index/ranking/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[25] Pygame Library, 2019. [Online]. Available: </a:t>
            </a:r>
            <a:r>
              <a:rPr lang="en" sz="11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https://www.pygame.org/wiki/about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150">
                <a:latin typeface="Arial"/>
                <a:ea typeface="Arial"/>
                <a:cs typeface="Arial"/>
                <a:sym typeface="Arial"/>
              </a:rPr>
              <a:t>[26] Open Data Science, ‘Overview of the YOLO Object Detection Algorithm’, 2018. [Online]. Available: </a:t>
            </a:r>
            <a:r>
              <a:rPr lang="en" sz="11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https://medium.com/@ODSC/ overview-of-the-yolo-object-detection-algorithm-7b52a745d3e0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0"/>
          <p:cNvSpPr txBox="1"/>
          <p:nvPr>
            <p:ph type="title"/>
          </p:nvPr>
        </p:nvSpPr>
        <p:spPr>
          <a:xfrm>
            <a:off x="823850" y="22177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222"/>
              <a:buNone/>
            </a:pPr>
            <a:r>
              <a:rPr b="1" lang="en" sz="5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 sz="5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hank You!</a:t>
            </a:r>
            <a:endParaRPr b="1" sz="5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222"/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"/>
          <p:cNvSpPr txBox="1"/>
          <p:nvPr>
            <p:ph type="title"/>
          </p:nvPr>
        </p:nvSpPr>
        <p:spPr>
          <a:xfrm>
            <a:off x="761775" y="5935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p2"/>
          <p:cNvGraphicFramePr/>
          <p:nvPr/>
        </p:nvGraphicFramePr>
        <p:xfrm>
          <a:off x="130888" y="605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703650"/>
                <a:gridCol w="1918475"/>
                <a:gridCol w="2027700"/>
                <a:gridCol w="4169700"/>
              </a:tblGrid>
              <a:tr h="54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“Application of Image Processing In Road Traffic Control”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Advanced Research Trends in Engineering and Technology (IJARTET), Vol. 2, Issue 4, April 2015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Used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image processing techniques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convert into binary image, then counting vehicles using some clustering techniques and predict green time.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Uses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GSM tech to provide green corridor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for emergency vehicles where drivers can control lights by sending SMS.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8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"Traffic Light Control and Violation Detection Using Image Processing”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IOSR Journal of Engineering (IOSRJEN), vol. 08, no. 4, 2018, pp. 23-27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Makes use of a </a:t>
                      </a:r>
                      <a:r>
                        <a:rPr lang="en" sz="1200" u="none" cap="none" strike="noStrike">
                          <a:solidFill>
                            <a:srgbClr val="FF9900"/>
                          </a:solidFill>
                        </a:rPr>
                        <a:t>support vector machine algorithm </a:t>
                      </a: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along with image processing techniques. 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Image processing is done using OpenCV and the images are converted to grayscale images before SVM is applied. This system </a:t>
                      </a:r>
                      <a:r>
                        <a:rPr lang="en" sz="1200" u="none" cap="none" strike="noStrike">
                          <a:solidFill>
                            <a:srgbClr val="FF9900"/>
                          </a:solidFill>
                        </a:rPr>
                        <a:t>detects traffic density and red light violations</a:t>
                      </a: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.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33beeeaf7_0_20"/>
          <p:cNvSpPr txBox="1"/>
          <p:nvPr>
            <p:ph type="title"/>
          </p:nvPr>
        </p:nvSpPr>
        <p:spPr>
          <a:xfrm>
            <a:off x="856550" y="4645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0" name="Google Shape;290;g2233beeeaf7_0_20"/>
          <p:cNvGraphicFramePr/>
          <p:nvPr/>
        </p:nvGraphicFramePr>
        <p:xfrm>
          <a:off x="124025" y="592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597150"/>
                <a:gridCol w="1795125"/>
                <a:gridCol w="1772500"/>
                <a:gridCol w="4573150"/>
              </a:tblGrid>
              <a:tr h="32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8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3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Qmulus – A Cloud Driven GPS Based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Tracking System for Real-Time Traffic Routing”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IOSR Journal of Electronics and Communication Engineering (IOSR-JECE) ,Vol:7, No:1, 2013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cloud-based GPS system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that provides possible path from source to destination with priority/score considering all the adversities like road blockage, weather etc. to driver through mobile app.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Also used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unsupervised learning to predict unforeseen accidents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update score of the path.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84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4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Real Time Traffic Light Control Using Image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Processing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Indian Journal of Computer Science and Engineering (IJCSE), ISSN : 0976-5166, </a:t>
                      </a:r>
                      <a:br>
                        <a:rPr lang="en" sz="1200">
                          <a:solidFill>
                            <a:schemeClr val="lt1"/>
                          </a:solidFill>
                        </a:rPr>
                      </a:br>
                      <a:r>
                        <a:rPr lang="en" sz="1200">
                          <a:solidFill>
                            <a:schemeClr val="lt1"/>
                          </a:solidFill>
                        </a:rPr>
                        <a:t>Vol:2,  No:1, 2011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Convert images into gray scale and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compare it with empty road image and defined ranges of matching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If matching &gt; 90% , gives red light for 60 sec</a:t>
                      </a:r>
                      <a:br>
                        <a:rPr lang="en" sz="1200">
                          <a:solidFill>
                            <a:schemeClr val="lt1"/>
                          </a:solidFill>
                        </a:rPr>
                      </a:br>
                      <a:r>
                        <a:rPr lang="en" sz="1200">
                          <a:solidFill>
                            <a:schemeClr val="lt1"/>
                          </a:solidFill>
                        </a:rPr>
                        <a:t>70-90%, gives green time for 20 sec</a:t>
                      </a:r>
                      <a:br>
                        <a:rPr lang="en" sz="1200">
                          <a:solidFill>
                            <a:schemeClr val="lt1"/>
                          </a:solidFill>
                        </a:rPr>
                      </a:br>
                      <a:r>
                        <a:rPr lang="en" sz="1200">
                          <a:solidFill>
                            <a:schemeClr val="lt1"/>
                          </a:solidFill>
                        </a:rPr>
                        <a:t>50-70%, gives green time for 30 sec</a:t>
                      </a:r>
                      <a:br>
                        <a:rPr lang="en" sz="1200">
                          <a:solidFill>
                            <a:schemeClr val="lt1"/>
                          </a:solidFill>
                        </a:rPr>
                      </a:br>
                      <a:r>
                        <a:rPr lang="en" sz="1200">
                          <a:solidFill>
                            <a:schemeClr val="lt1"/>
                          </a:solidFill>
                        </a:rPr>
                        <a:t>&lt;50%, gives green time for 60 sec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33beeeaf7_0_30"/>
          <p:cNvSpPr txBox="1"/>
          <p:nvPr>
            <p:ph type="title"/>
          </p:nvPr>
        </p:nvSpPr>
        <p:spPr>
          <a:xfrm>
            <a:off x="856550" y="4645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6" name="Google Shape;296;g2233beeeaf7_0_30"/>
          <p:cNvGraphicFramePr/>
          <p:nvPr/>
        </p:nvGraphicFramePr>
        <p:xfrm>
          <a:off x="124025" y="592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597150"/>
                <a:gridCol w="1795125"/>
                <a:gridCol w="1772500"/>
                <a:gridCol w="4573150"/>
              </a:tblGrid>
              <a:tr h="32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5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5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“IoT-based Traffic Signal Control for ambulance”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Engineering and Advanced Technology (IJEAT)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ISSN: 2249-8958 (Online), Volume-9 Issue-3, February 2020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Used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sound sensors to detect and control traffic lights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for that lane.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Used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2 sound sensors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: one at traffic pole itself and another at 120m from traffic light pole.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When sound detected at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120m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it will send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turn the light green and when ambulance crosses traffic pole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sound sensor indicates to return back to normal.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1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6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“Smart Traffic Management System”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Research Publication and Reviews Vol (2) Issue (2) (2021) Page 226-228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If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 reader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at traffic pole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detects ambulance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it will ask driver through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mobile app for acknowledgement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turn the lights green or not.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2nd is driver itself is making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API call through mobile app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request is passed on to respective traffic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light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arduino and lights are turned green.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33beeeaf7_0_35"/>
          <p:cNvSpPr txBox="1"/>
          <p:nvPr>
            <p:ph type="title"/>
          </p:nvPr>
        </p:nvSpPr>
        <p:spPr>
          <a:xfrm>
            <a:off x="849325" y="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2" name="Google Shape;302;g2233beeeaf7_0_35"/>
          <p:cNvGraphicFramePr/>
          <p:nvPr/>
        </p:nvGraphicFramePr>
        <p:xfrm>
          <a:off x="131250" y="476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597150"/>
                <a:gridCol w="1795125"/>
                <a:gridCol w="1772500"/>
                <a:gridCol w="4573150"/>
              </a:tblGrid>
              <a:tr h="32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85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7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Study Of Automatic Traffic Signal System For Chandigarh”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Engineering Sciences &amp; Research Technology, (I2or), Publication Impact Factor: 3.785, July, 2015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Inductive loop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to detect presence and speed of vehicles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Distance of inductive loop from junction and approach speed of vehicles used to then estimate the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addition to green time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until max green time is reached or no further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vehicles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are detected.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Comparisons made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with preset green signal times.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1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8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“Intelligent Traffic Management Systems: A Review”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For Innovative Research In Science &amp; Technology, Volume 2, Issue 09, February 2016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Different intelligent traffic management systems compared.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VANET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is efficient and can provide accident information, but GPS has to be installed on every device.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tags can be used for priority vehicles.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Fuzzy logic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takes number of vehicles and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average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speed of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vehicles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as input, can become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very complex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when more parameters involved.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Infrared sensors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Video cameras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are expensive.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33beeeaf7_0_40"/>
          <p:cNvSpPr txBox="1"/>
          <p:nvPr>
            <p:ph type="title"/>
          </p:nvPr>
        </p:nvSpPr>
        <p:spPr>
          <a:xfrm>
            <a:off x="844000" y="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8" name="Google Shape;308;g2233beeeaf7_0_40"/>
          <p:cNvGraphicFramePr/>
          <p:nvPr/>
        </p:nvGraphicFramePr>
        <p:xfrm>
          <a:off x="203025" y="455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597150"/>
                <a:gridCol w="1795125"/>
                <a:gridCol w="1823550"/>
                <a:gridCol w="4522100"/>
              </a:tblGrid>
              <a:tr h="58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S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r</a:t>
                      </a: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. No.</a:t>
                      </a:r>
                      <a:endParaRPr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25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9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“Smart Traffic Light based on IoT and mBaaS using High Priority Vehicles Method”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2018 5th International Conference on Electrical Engineering, Computer Science and Informatics (EECSI)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Mobile Application developed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using Java and Android Studio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NodeMCU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for communicating with backend using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authentication key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Application finds the best route using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Google Maps v2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sends it along with the GPS data to backend, which is built using Firebase.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Backend informs traffic light controllers to turn signal green whenever the ambulance is close to junction.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87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10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“Ambulance Detection and Traffic Control System”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Research Journal of Engineering and Technology (IRJET), Volume: 06 Issue: 04, Apr 2019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SIM28 GPS Module, ESP8266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Node MCU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 Wi-Fi module and Raspberry pi 3B+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to provide green corridor to ambulances.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Whenever ambulance is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300m away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from junction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co-ordinates, signal sent to junction to provide green corridor.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Green corridor stopped when ambulance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50m away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from junction co-ordinates in the opposite direction.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680a01870_2_0"/>
          <p:cNvSpPr txBox="1"/>
          <p:nvPr>
            <p:ph type="title"/>
          </p:nvPr>
        </p:nvSpPr>
        <p:spPr>
          <a:xfrm>
            <a:off x="856550" y="4645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4" name="Google Shape;314;g22680a01870_2_0"/>
          <p:cNvGraphicFramePr/>
          <p:nvPr/>
        </p:nvGraphicFramePr>
        <p:xfrm>
          <a:off x="131250" y="512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{3C64680A-67D0-4D2F-A0DB-3A98CD0FDE0A}</a:tableStyleId>
              </a:tblPr>
              <a:tblGrid>
                <a:gridCol w="597150"/>
                <a:gridCol w="1795125"/>
                <a:gridCol w="1772500"/>
                <a:gridCol w="4573150"/>
              </a:tblGrid>
              <a:tr h="32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cap="none" strike="noStrike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7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11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Design of Intelligent Ambulance and Traffic Control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Innovative Technology and Exploring Engineering (IJITEE)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ISSN: 2278-3075 (Online), Volume-2 Issue-5, April 2013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Live heart rate and temperature of patient sent to doctors through SMS with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GSM modem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 used to identify ambulances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give green corridor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811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12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“Smart Traffic Control System Using RFID”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Research Journal of Engineering and Technology (IRJET), Volume: 07 Issue: 0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3,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Mar 2020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sensor applied to all vehicles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Vehicle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 type, priority of vehicle and time of the day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to provide green corridor and decide green signal time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GSM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to send this data to server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